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6"/>
  </p:notesMasterIdLst>
  <p:handoutMasterIdLst>
    <p:handoutMasterId r:id="rId47"/>
  </p:handoutMasterIdLst>
  <p:sldIdLst>
    <p:sldId id="313" r:id="rId2"/>
    <p:sldId id="1071" r:id="rId3"/>
    <p:sldId id="1073" r:id="rId4"/>
    <p:sldId id="1075" r:id="rId5"/>
    <p:sldId id="1076" r:id="rId6"/>
    <p:sldId id="1078" r:id="rId7"/>
    <p:sldId id="1080" r:id="rId8"/>
    <p:sldId id="1081" r:id="rId9"/>
    <p:sldId id="1082" r:id="rId10"/>
    <p:sldId id="1083" r:id="rId11"/>
    <p:sldId id="341" r:id="rId12"/>
    <p:sldId id="411" r:id="rId13"/>
    <p:sldId id="412" r:id="rId14"/>
    <p:sldId id="410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86" r:id="rId25"/>
    <p:sldId id="362" r:id="rId26"/>
    <p:sldId id="363" r:id="rId27"/>
    <p:sldId id="409" r:id="rId28"/>
    <p:sldId id="367" r:id="rId29"/>
    <p:sldId id="408" r:id="rId30"/>
    <p:sldId id="369" r:id="rId31"/>
    <p:sldId id="370" r:id="rId32"/>
    <p:sldId id="388" r:id="rId33"/>
    <p:sldId id="371" r:id="rId34"/>
    <p:sldId id="372" r:id="rId35"/>
    <p:sldId id="373" r:id="rId36"/>
    <p:sldId id="374" r:id="rId37"/>
    <p:sldId id="378" r:id="rId38"/>
    <p:sldId id="375" r:id="rId39"/>
    <p:sldId id="377" r:id="rId40"/>
    <p:sldId id="381" r:id="rId41"/>
    <p:sldId id="380" r:id="rId42"/>
    <p:sldId id="318" r:id="rId43"/>
    <p:sldId id="389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/>
    <p:restoredTop sz="76424" autoAdjust="0"/>
  </p:normalViewPr>
  <p:slideViewPr>
    <p:cSldViewPr>
      <p:cViewPr varScale="1">
        <p:scale>
          <a:sx n="126" d="100"/>
          <a:sy n="126" d="100"/>
        </p:scale>
        <p:origin x="316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2419C-A41A-094F-96FF-C5C2FBF9BF2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82069-2BA5-7245-9465-A54B12E54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02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8A295-D651-48FD-9AE4-044EF29679CB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20870-921F-49B7-8F06-FF770E4CAE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7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667B834-65E5-FD46-9E45-2B7D728CE16F}" type="slidenum">
              <a:rPr lang="en-US" sz="1200">
                <a:solidFill>
                  <a:prstClr val="black"/>
                </a:solidFill>
              </a:rPr>
              <a:pPr eaLnBrk="1" hangingPunct="1"/>
              <a:t>1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3440094-BA09-4C4A-817E-788DF8FEC4BD}" type="slidenum">
              <a:rPr lang="zh-CN" altLang="en-US" sz="1200">
                <a:solidFill>
                  <a:prstClr val="black"/>
                </a:solidFill>
                <a:latin typeface="Times New Roman" charset="0"/>
                <a:ea typeface="SimSun" charset="0"/>
                <a:cs typeface="SimSun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 sz="1200">
              <a:solidFill>
                <a:prstClr val="black"/>
              </a:solidFill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E48"/>
                </a:solidFill>
                <a:effectLst/>
                <a:latin typeface="National2"/>
              </a:rPr>
              <a:t>One of the key ideas for solving PCA with eigenvalue decomposition is that a symmetric matrix can be diagonalized by an orthogonal matrix of its eigenvectors.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BE6995-FEC7-4B20-A23D-939F708BE84D}" type="slidenum">
              <a:rPr lang="en-US"/>
              <a:pPr/>
              <a:t>2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4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640584-D0AF-49F2-8C41-D217A6620F7C}" type="slidenum">
              <a:rPr lang="en-US"/>
              <a:pPr/>
              <a:t>4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9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9B1C3-1195-4473-96F8-3B554E218D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6663" y="714375"/>
            <a:ext cx="4583112" cy="343693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308" y="4366291"/>
            <a:ext cx="5131223" cy="4153027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78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25B12A-5817-4E6F-8CDB-700B930B6D87}" type="slidenum">
              <a:rPr lang="en-US"/>
              <a:pPr/>
              <a:t>6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</p:spPr>
        <p:txBody>
          <a:bodyPr/>
          <a:lstStyle/>
          <a:p>
            <a:pPr algn="just"/>
            <a:r>
              <a:rPr lang="en-GB" dirty="0"/>
              <a:t>Why</a:t>
            </a:r>
            <a:r>
              <a:rPr lang="en-GB" baseline="0" dirty="0"/>
              <a:t> N-1 instead of N, please see Field (2012</a:t>
            </a:r>
            <a:r>
              <a:rPr lang="en-GB" baseline="0"/>
              <a:t>) Page </a:t>
            </a:r>
            <a:r>
              <a:rPr lang="en-GB" baseline="0" dirty="0"/>
              <a:t>38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55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9E1AD0-E17B-4612-9F9D-D486A79F6910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8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0870-921F-49B7-8F06-FF770E4CAE2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45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ahoma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ahoma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ahoma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ahoma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/>
                </a:solidFill>
              </a:rPr>
              <a:t>Data Mining: Concepts and Techniques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14518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1838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9075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41985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96723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95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962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638127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049981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6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21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884184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225558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227265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37197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4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00989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940414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491781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58608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6"/>
          <p:cNvSpPr>
            <a:spLocks noChangeArrowheads="1"/>
          </p:cNvSpPr>
          <p:nvPr/>
        </p:nvSpPr>
        <p:spPr bwMode="gray">
          <a:xfrm>
            <a:off x="304800" y="1143000"/>
            <a:ext cx="8226425" cy="46038"/>
          </a:xfrm>
          <a:prstGeom prst="rect">
            <a:avLst/>
          </a:prstGeom>
          <a:gradFill rotWithShape="0">
            <a:gsLst>
              <a:gs pos="0">
                <a:srgbClr val="008080">
                  <a:alpha val="95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8779" name="Rectangle 205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fld id="{6063BFBD-7148-4DA3-8AC9-D5D7C51A748E}" type="datetimeFigureOut">
              <a:rPr lang="en-US" smtClean="0"/>
              <a:pPr/>
              <a:t>1/23/24</a:t>
            </a:fld>
            <a:endParaRPr lang="en-GB"/>
          </a:p>
        </p:txBody>
      </p:sp>
      <p:sp>
        <p:nvSpPr>
          <p:cNvPr id="928780" name="Rectangle 206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fld id="{975DDEDA-A816-4679-9881-A8D9ADF2A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47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4F3C789-3467-DA4A-9905-FD462F5F2519}" type="slidenum">
              <a:rPr lang="en-US" sz="1400">
                <a:solidFill>
                  <a:srgbClr val="000000"/>
                </a:solidFill>
              </a:rPr>
              <a:pPr eaLnBrk="1" hangingPunct="1"/>
              <a:t>1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16632"/>
            <a:ext cx="8763000" cy="3886200"/>
          </a:xfrm>
        </p:spPr>
        <p:txBody>
          <a:bodyPr/>
          <a:lstStyle/>
          <a:p>
            <a:pPr eaLnBrk="1" hangingPunct="1"/>
            <a:br>
              <a:rPr lang="en-US" sz="3200" dirty="0">
                <a:latin typeface="Tahoma" charset="0"/>
              </a:rPr>
            </a:br>
            <a:br>
              <a:rPr lang="en-US" sz="3200" dirty="0">
                <a:latin typeface="Tahoma" charset="0"/>
              </a:rPr>
            </a:br>
            <a:r>
              <a:rPr lang="en-US" dirty="0">
                <a:latin typeface="Tahoma" charset="0"/>
              </a:rPr>
              <a:t>Principal Component Analysis</a:t>
            </a:r>
            <a:endParaRPr lang="en-US" sz="2400" dirty="0">
              <a:latin typeface="Tahoma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419600"/>
            <a:ext cx="8610600" cy="1905000"/>
          </a:xfrm>
        </p:spPr>
        <p:txBody>
          <a:bodyPr/>
          <a:lstStyle/>
          <a:p>
            <a:pPr algn="ctr"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2400" dirty="0">
                <a:latin typeface="Tahoma" charset="0"/>
              </a:rPr>
              <a:t>Prof. Xi Niu</a:t>
            </a:r>
          </a:p>
          <a:p>
            <a:pPr algn="ctr"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2000" dirty="0">
                <a:latin typeface="Tahoma" charset="0"/>
              </a:rPr>
              <a:t>University of North Carolina at Charlotte</a:t>
            </a:r>
          </a:p>
        </p:txBody>
      </p:sp>
      <p:sp>
        <p:nvSpPr>
          <p:cNvPr id="16386" name="Slide Number Placeholder 5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7E83C01-7223-9046-BE97-B561CE40603A}" type="slidenum">
              <a:rPr lang="zh-CN" altLang="en-US" sz="1200" smtClean="0">
                <a:solidFill>
                  <a:srgbClr val="000000"/>
                </a:solidFill>
                <a:ea typeface="SimSun" charset="0"/>
                <a:cs typeface="SimSun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 sz="1200">
              <a:solidFill>
                <a:srgbClr val="000000"/>
              </a:solidFill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58537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SD and the Shape of a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68" y="1916832"/>
            <a:ext cx="9144000" cy="3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10524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and 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Variance </a:t>
                </a:r>
              </a:p>
              <a:p>
                <a:pPr marL="400050" lvl="1" indent="0">
                  <a:buNone/>
                </a:pPr>
                <a:r>
                  <a:rPr lang="en-US" sz="2000" dirty="0"/>
                  <a:t>Measures spread of data from mean (for single variable) </a:t>
                </a:r>
              </a:p>
              <a:p>
                <a:pPr marL="400050" lvl="1" indent="0">
                  <a:buNone/>
                </a:pPr>
                <a:endParaRPr lang="en-US" sz="2000" dirty="0"/>
              </a:p>
              <a:p>
                <a:pPr marL="400050" lvl="1" indent="0">
                  <a:buNone/>
                </a:pPr>
                <a:endParaRPr lang="en-US" sz="2000" dirty="0"/>
              </a:p>
              <a:p>
                <a:pPr marL="400050" lvl="1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Covariance </a:t>
                </a:r>
              </a:p>
              <a:p>
                <a:pPr marL="400050" lvl="1" indent="0">
                  <a:buNone/>
                </a:pPr>
                <a:r>
                  <a:rPr lang="en-US" sz="2000" dirty="0"/>
                  <a:t>Measures spread of data from mean with respect to each other (between 2 variables) </a:t>
                </a:r>
              </a:p>
              <a:p>
                <a:pPr marL="40005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33" b="-7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3D877CF0-4D43-F3D9-6531-C6EFCE323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29014"/>
              </p:ext>
            </p:extLst>
          </p:nvPr>
        </p:nvGraphicFramePr>
        <p:xfrm>
          <a:off x="2483768" y="2204864"/>
          <a:ext cx="3243758" cy="1385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07880" imgH="558720" progId="Equation.DSMT4">
                  <p:embed/>
                </p:oleObj>
              </mc:Choice>
              <mc:Fallback>
                <p:oleObj name="Equation" r:id="rId3" imgW="1307880" imgH="558720" progId="Equation.DSMT4">
                  <p:embed/>
                  <p:pic>
                    <p:nvPicPr>
                      <p:cNvPr id="4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204864"/>
                        <a:ext cx="3243758" cy="13854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475672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a data set, suppose the variables are</a:t>
                </a:r>
              </a:p>
              <a:p>
                <a:pPr marL="0" indent="0" algn="ctr">
                  <a:buNone/>
                </a:pPr>
                <a:r>
                  <a:rPr lang="en-US" sz="2400" b="1" dirty="0"/>
                  <a:t>    x</a:t>
                </a:r>
                <a:r>
                  <a:rPr lang="en-US" sz="2400" b="1" baseline="-25000" dirty="0"/>
                  <a:t>1</a:t>
                </a:r>
                <a:r>
                  <a:rPr lang="en-US" sz="2400" b="1" dirty="0"/>
                  <a:t>, x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, …, </a:t>
                </a:r>
                <a:r>
                  <a:rPr lang="en-US" sz="2400" b="1" dirty="0" err="1"/>
                  <a:t>x</a:t>
                </a:r>
                <a:r>
                  <a:rPr lang="en-US" sz="2400" b="1" baseline="-25000" dirty="0" err="1"/>
                  <a:t>m</a:t>
                </a:r>
                <a:endParaRPr lang="en-US" sz="2400" b="1" baseline="-25000" dirty="0"/>
              </a:p>
              <a:p>
                <a:r>
                  <a:rPr lang="en-US" sz="2400" dirty="0"/>
                  <a:t>Construct a covariance matrix by calculating covariance between each pair of variables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1" baseline="-25000" dirty="0" smtClean="0"/>
                                  <m:t>m</m:t>
                                </m:r>
                              </m:e>
                            </m:d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1" baseline="-25000" dirty="0" smtClean="0"/>
                                  <m:t>m</m:t>
                                </m:r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baseline="-25000" dirty="0" smtClean="0"/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baseline="-25000" dirty="0" smtClean="0"/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baseline="-25000" dirty="0"/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baseline="-25000" dirty="0" smtClean="0"/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b="1" i="1" baseline="-25000" dirty="0" smtClean="0"/>
                                  <m:t>m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matrix is symmetric about the diagonal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2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107604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 (cont’d)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456" y="3887439"/>
            <a:ext cx="8271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</a:t>
            </a:r>
            <a:r>
              <a:rPr lang="en-US" sz="2800" b="1" dirty="0"/>
              <a:t>X = [x</a:t>
            </a:r>
            <a:r>
              <a:rPr lang="en-US" sz="2800" b="1" baseline="-25000" dirty="0"/>
              <a:t>1</a:t>
            </a:r>
            <a:r>
              <a:rPr lang="en-US" sz="2800" b="1" dirty="0"/>
              <a:t>,x</a:t>
            </a:r>
            <a:r>
              <a:rPr lang="en-US" sz="2800" b="1" baseline="-25000" dirty="0"/>
              <a:t>2</a:t>
            </a:r>
            <a:r>
              <a:rPr lang="en-US" sz="2800" b="1" dirty="0"/>
              <a:t>,</a:t>
            </a:r>
            <a:r>
              <a:rPr lang="mr-IN" sz="2800" b="1" dirty="0"/>
              <a:t>…</a:t>
            </a:r>
            <a:r>
              <a:rPr lang="en-US" sz="2800" b="1" dirty="0"/>
              <a:t>,</a:t>
            </a:r>
            <a:r>
              <a:rPr lang="en-US" sz="2800" b="1" dirty="0" err="1"/>
              <a:t>x</a:t>
            </a:r>
            <a:r>
              <a:rPr lang="en-US" sz="2800" b="1" baseline="-25000" dirty="0" err="1"/>
              <a:t>m</a:t>
            </a:r>
            <a:r>
              <a:rPr lang="en-US" sz="2800" b="1" dirty="0"/>
              <a:t>]</a:t>
            </a:r>
            <a:r>
              <a:rPr lang="en-US" sz="2800" dirty="0"/>
              <a:t>,</a:t>
            </a:r>
            <a:r>
              <a:rPr lang="en-US" sz="2800" b="1" dirty="0"/>
              <a:t> X</a:t>
            </a:r>
            <a:r>
              <a:rPr lang="en-US" sz="2800" b="1" baseline="30000" dirty="0"/>
              <a:t>T</a:t>
            </a:r>
            <a:r>
              <a:rPr lang="en-US" sz="2800" baseline="30000" dirty="0"/>
              <a:t> </a:t>
            </a:r>
            <a:r>
              <a:rPr lang="en-US" sz="2800" dirty="0"/>
              <a:t>is the transpose of </a:t>
            </a:r>
            <a:r>
              <a:rPr lang="en-US" sz="2800" b="1" dirty="0"/>
              <a:t>X</a:t>
            </a:r>
            <a:endParaRPr lang="en-US" sz="2800" b="1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43456" y="1685434"/>
            <a:ext cx="814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According to the covariance calculation formula</a:t>
            </a:r>
            <a:r>
              <a:rPr lang="zh-CN" altLang="en-US" sz="2800" dirty="0"/>
              <a:t>：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0F409-ADA4-2785-FAC9-080393F67FDC}"/>
                  </a:ext>
                </a:extLst>
              </p:cNvPr>
              <p:cNvSpPr txBox="1"/>
              <p:nvPr/>
            </p:nvSpPr>
            <p:spPr>
              <a:xfrm>
                <a:off x="2286000" y="2636610"/>
                <a:ext cx="5022304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0F409-ADA4-2785-FAC9-080393F6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636610"/>
                <a:ext cx="5022304" cy="901722"/>
              </a:xfrm>
              <a:prstGeom prst="rect">
                <a:avLst/>
              </a:prstGeom>
              <a:blipFill>
                <a:blip r:embed="rId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73027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99B1-C8BC-F987-EAF3-25EBAC4C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3284984"/>
            <a:ext cx="8763000" cy="609600"/>
          </a:xfrm>
        </p:spPr>
        <p:txBody>
          <a:bodyPr/>
          <a:lstStyle/>
          <a:p>
            <a:r>
              <a:rPr lang="en-US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16224509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a mathematical tool from matrix algebra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is a method of extracting relevant information from confusing dataset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provides a roadmap for how to reduce a complex dataset to a lower dimension</a:t>
            </a:r>
          </a:p>
        </p:txBody>
      </p:sp>
    </p:spTree>
    <p:extLst>
      <p:ext uri="{BB962C8B-B14F-4D97-AF65-F5344CB8AC3E}">
        <p14:creationId xmlns:p14="http://schemas.microsoft.com/office/powerpoint/2010/main" val="4151146391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200"/>
            <a:ext cx="8686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1786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31900"/>
            <a:ext cx="839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21439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in one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908720"/>
            <a:ext cx="914400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963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parameters can we ignore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1" y="1412776"/>
            <a:ext cx="81153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776543-292D-6B43-B24E-7514F2D93DEE}"/>
              </a:ext>
            </a:extLst>
          </p:cNvPr>
          <p:cNvSpPr txBox="1"/>
          <p:nvPr/>
        </p:nvSpPr>
        <p:spPr>
          <a:xfrm>
            <a:off x="-13719" y="4813378"/>
            <a:ext cx="149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Redundant </a:t>
            </a:r>
            <a:r>
              <a:rPr lang="en-US" dirty="0"/>
              <a:t>Parameter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748752-D444-A759-9C71-28EA17B72577}"/>
              </a:ext>
            </a:extLst>
          </p:cNvPr>
          <p:cNvCxnSpPr/>
          <p:nvPr/>
        </p:nvCxnSpPr>
        <p:spPr bwMode="auto">
          <a:xfrm flipV="1">
            <a:off x="611560" y="4581128"/>
            <a:ext cx="504056" cy="232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3625027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-99392"/>
            <a:ext cx="7848872" cy="1143000"/>
          </a:xfrm>
        </p:spPr>
        <p:txBody>
          <a:bodyPr/>
          <a:lstStyle/>
          <a:p>
            <a:r>
              <a:rPr lang="en-GB" dirty="0"/>
              <a:t> Measuring data variability: </a:t>
            </a:r>
            <a:br>
              <a:rPr lang="en-GB" dirty="0"/>
            </a:br>
            <a:r>
              <a:rPr lang="en-GB" dirty="0"/>
              <a:t>‘Error’ =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95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357290" y="1376363"/>
                <a:ext cx="7189810" cy="258603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r>
                  <a:rPr lang="en-GB" dirty="0"/>
                  <a:t>A deviation is the difference between the mean and an actual data point.</a:t>
                </a:r>
              </a:p>
              <a:p>
                <a:pPr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r>
                  <a:rPr lang="en-GB" dirty="0"/>
                  <a:t>Deviations can be calculated by taking each score and subtracting the mean from it:</a:t>
                </a:r>
              </a:p>
              <a:p>
                <a:pPr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endParaRPr lang="en-GB" dirty="0"/>
              </a:p>
              <a:p>
                <a:pPr marL="0" indent="0"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𝑑𝑒𝑣𝑖𝑎𝑡𝑖𝑜𝑛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59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7290" y="1376363"/>
                <a:ext cx="7189810" cy="2586037"/>
              </a:xfrm>
              <a:blipFill>
                <a:blip r:embed="rId3"/>
                <a:stretch>
                  <a:fillRect l="-530" t="-4412" r="-353" b="-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02019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parameters to keep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41500"/>
            <a:ext cx="8140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17593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602" b="3602"/>
          <a:stretch>
            <a:fillRect/>
          </a:stretch>
        </p:blipFill>
        <p:spPr>
          <a:xfrm>
            <a:off x="304800" y="335632"/>
            <a:ext cx="8382000" cy="5181600"/>
          </a:xfrm>
        </p:spPr>
      </p:pic>
    </p:spTree>
    <p:extLst>
      <p:ext uri="{BB962C8B-B14F-4D97-AF65-F5344CB8AC3E}">
        <p14:creationId xmlns:p14="http://schemas.microsoft.com/office/powerpoint/2010/main" val="96012204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Basis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" y="1124744"/>
            <a:ext cx="82677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5" y="4774840"/>
            <a:ext cx="7488832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6773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Basis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96752"/>
            <a:ext cx="85598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5100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442" rIns="0" bIns="0" rtlCol="0">
            <a:noAutofit/>
          </a:bodyPr>
          <a:lstStyle/>
          <a:p>
            <a:pPr marL="2705735" algn="l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G</a:t>
            </a:r>
            <a:r>
              <a:rPr sz="4400" spc="0" dirty="0">
                <a:latin typeface="Calibri"/>
                <a:cs typeface="Calibri"/>
              </a:rPr>
              <a:t>eom</a:t>
            </a:r>
            <a:r>
              <a:rPr sz="4400" spc="-25" dirty="0">
                <a:latin typeface="Calibri"/>
                <a:cs typeface="Calibri"/>
              </a:rPr>
              <a:t>e</a:t>
            </a:r>
            <a:r>
              <a:rPr sz="4400" spc="0" dirty="0">
                <a:latin typeface="Calibri"/>
                <a:cs typeface="Calibri"/>
              </a:rPr>
              <a:t>trics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19758"/>
            <a:ext cx="6719570" cy="50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5" dirty="0">
                <a:latin typeface="Calibri"/>
                <a:cs typeface="Calibri"/>
              </a:rPr>
              <a:t>Ge</a:t>
            </a:r>
            <a:r>
              <a:rPr sz="3200" spc="0" dirty="0">
                <a:latin typeface="Calibri"/>
                <a:cs typeface="Calibri"/>
              </a:rPr>
              <a:t>om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0" dirty="0">
                <a:latin typeface="Calibri"/>
                <a:cs typeface="Calibri"/>
              </a:rPr>
              <a:t>tri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0" dirty="0">
                <a:latin typeface="Calibri"/>
                <a:cs typeface="Calibri"/>
              </a:rPr>
              <a:t>ll</a:t>
            </a:r>
            <a:r>
              <a:rPr sz="3200" spc="-229" dirty="0">
                <a:latin typeface="Calibri"/>
                <a:cs typeface="Calibri"/>
              </a:rPr>
              <a:t>y</a:t>
            </a:r>
            <a:r>
              <a:rPr sz="3200" spc="0" dirty="0">
                <a:latin typeface="Calibri"/>
                <a:cs typeface="Calibri"/>
              </a:rPr>
              <a:t>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0" dirty="0">
                <a:latin typeface="Calibri"/>
                <a:cs typeface="Calibri"/>
              </a:rPr>
              <a:t>i</a:t>
            </a:r>
            <a:r>
              <a:rPr sz="3200" spc="110" dirty="0">
                <a:latin typeface="Calibri"/>
                <a:cs typeface="Calibri"/>
              </a:rPr>
              <a:t>t</a:t>
            </a:r>
            <a:r>
              <a:rPr sz="3200" spc="-200" dirty="0">
                <a:latin typeface="Calibri"/>
                <a:cs typeface="Calibri"/>
              </a:rPr>
              <a:t>’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105" dirty="0">
                <a:latin typeface="Calibri"/>
                <a:cs typeface="Calibri"/>
              </a:rPr>
              <a:t>k</a:t>
            </a:r>
            <a:r>
              <a:rPr sz="3200" spc="0" dirty="0">
                <a:latin typeface="Calibri"/>
                <a:cs typeface="Calibri"/>
              </a:rPr>
              <a:t>e turning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a</a:t>
            </a:r>
            <a:r>
              <a:rPr sz="3200" spc="-100" dirty="0">
                <a:latin typeface="Calibri"/>
                <a:cs typeface="Calibri"/>
              </a:rPr>
              <a:t>x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9884" y="2911443"/>
            <a:ext cx="2548978" cy="3110052"/>
          </a:xfrm>
          <a:custGeom>
            <a:avLst/>
            <a:gdLst/>
            <a:ahLst/>
            <a:cxnLst/>
            <a:rect l="l" t="t" r="r" b="b"/>
            <a:pathLst>
              <a:path w="2548978" h="3110052">
                <a:moveTo>
                  <a:pt x="0" y="3110052"/>
                </a:moveTo>
                <a:lnTo>
                  <a:pt x="2548978" y="0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61346" y="2862338"/>
            <a:ext cx="77774" cy="83083"/>
          </a:xfrm>
          <a:custGeom>
            <a:avLst/>
            <a:gdLst/>
            <a:ahLst/>
            <a:cxnLst/>
            <a:rect l="l" t="t" r="r" b="b"/>
            <a:pathLst>
              <a:path w="77774" h="83083">
                <a:moveTo>
                  <a:pt x="77774" y="0"/>
                </a:moveTo>
                <a:lnTo>
                  <a:pt x="0" y="34785"/>
                </a:lnTo>
                <a:lnTo>
                  <a:pt x="58940" y="83083"/>
                </a:lnTo>
                <a:lnTo>
                  <a:pt x="777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9636" y="5987521"/>
            <a:ext cx="77762" cy="83083"/>
          </a:xfrm>
          <a:custGeom>
            <a:avLst/>
            <a:gdLst/>
            <a:ahLst/>
            <a:cxnLst/>
            <a:rect l="l" t="t" r="r" b="b"/>
            <a:pathLst>
              <a:path w="77762" h="83083">
                <a:moveTo>
                  <a:pt x="18834" y="0"/>
                </a:moveTo>
                <a:lnTo>
                  <a:pt x="0" y="83083"/>
                </a:lnTo>
                <a:lnTo>
                  <a:pt x="77762" y="48310"/>
                </a:lnTo>
                <a:lnTo>
                  <a:pt x="188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2388" y="2941972"/>
            <a:ext cx="3445230" cy="2806115"/>
          </a:xfrm>
          <a:custGeom>
            <a:avLst/>
            <a:gdLst/>
            <a:ahLst/>
            <a:cxnLst/>
            <a:rect l="l" t="t" r="r" b="b"/>
            <a:pathLst>
              <a:path w="3445230" h="2806115">
                <a:moveTo>
                  <a:pt x="0" y="0"/>
                </a:moveTo>
                <a:lnTo>
                  <a:pt x="3445230" y="2806115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721" y="5710521"/>
            <a:ext cx="83134" cy="77660"/>
          </a:xfrm>
          <a:custGeom>
            <a:avLst/>
            <a:gdLst/>
            <a:ahLst/>
            <a:cxnLst/>
            <a:rect l="l" t="t" r="r" b="b"/>
            <a:pathLst>
              <a:path w="83134" h="77660">
                <a:moveTo>
                  <a:pt x="48120" y="0"/>
                </a:moveTo>
                <a:lnTo>
                  <a:pt x="0" y="59080"/>
                </a:lnTo>
                <a:lnTo>
                  <a:pt x="83134" y="77660"/>
                </a:lnTo>
                <a:lnTo>
                  <a:pt x="481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3151" y="2901872"/>
            <a:ext cx="83146" cy="77660"/>
          </a:xfrm>
          <a:custGeom>
            <a:avLst/>
            <a:gdLst/>
            <a:ahLst/>
            <a:cxnLst/>
            <a:rect l="l" t="t" r="r" b="b"/>
            <a:pathLst>
              <a:path w="83146" h="77660">
                <a:moveTo>
                  <a:pt x="0" y="0"/>
                </a:moveTo>
                <a:lnTo>
                  <a:pt x="35026" y="77660"/>
                </a:lnTo>
                <a:lnTo>
                  <a:pt x="83146" y="1858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3069979"/>
            <a:ext cx="0" cy="2540000"/>
          </a:xfrm>
          <a:custGeom>
            <a:avLst/>
            <a:gdLst/>
            <a:ahLst/>
            <a:cxnLst/>
            <a:rect l="l" t="t" r="r" b="b"/>
            <a:pathLst>
              <a:path h="2540000">
                <a:moveTo>
                  <a:pt x="0" y="25400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3905" y="300647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3903" y="559727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2300" y="4378080"/>
            <a:ext cx="5283200" cy="0"/>
          </a:xfrm>
          <a:custGeom>
            <a:avLst/>
            <a:gdLst/>
            <a:ahLst/>
            <a:cxnLst/>
            <a:rect l="l" t="t" r="r" b="b"/>
            <a:pathLst>
              <a:path w="5283200">
                <a:moveTo>
                  <a:pt x="0" y="0"/>
                </a:moveTo>
                <a:lnTo>
                  <a:pt x="52832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62802" y="433997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2" y="43399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12940" y="4409321"/>
            <a:ext cx="221615" cy="335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69740" y="2885321"/>
            <a:ext cx="221615" cy="335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05200" y="36162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5200" y="36162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000" y="39210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0000" y="39210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42258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8600" y="42258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62400" y="44544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2400" y="4454444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4800" y="38448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0" y="38448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7200" y="37686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7200" y="37686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19600" y="39210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9600" y="39210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95800" y="43020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5800" y="43020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43400" y="46068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6068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0600" y="46068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0600" y="4606843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8200" y="48354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48200" y="48354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95800" y="47592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95800" y="47592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8200" y="49116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48200" y="49116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53000" y="44544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3000" y="44544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46068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05400" y="46068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81600" y="48354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81600" y="48354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81600" y="50640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81600" y="50640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38600" y="36162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8600" y="3616242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75261" y="4058489"/>
            <a:ext cx="112802" cy="273532"/>
          </a:xfrm>
          <a:custGeom>
            <a:avLst/>
            <a:gdLst/>
            <a:ahLst/>
            <a:cxnLst/>
            <a:rect l="l" t="t" r="r" b="b"/>
            <a:pathLst>
              <a:path w="112802" h="273532">
                <a:moveTo>
                  <a:pt x="0" y="0"/>
                </a:moveTo>
                <a:lnTo>
                  <a:pt x="37343" y="28916"/>
                </a:lnTo>
                <a:lnTo>
                  <a:pt x="67936" y="64003"/>
                </a:lnTo>
                <a:lnTo>
                  <a:pt x="91127" y="104042"/>
                </a:lnTo>
                <a:lnTo>
                  <a:pt x="106266" y="147814"/>
                </a:lnTo>
                <a:lnTo>
                  <a:pt x="112703" y="194102"/>
                </a:lnTo>
                <a:lnTo>
                  <a:pt x="112802" y="209880"/>
                </a:lnTo>
                <a:lnTo>
                  <a:pt x="111838" y="225757"/>
                </a:lnTo>
                <a:lnTo>
                  <a:pt x="109786" y="241688"/>
                </a:lnTo>
                <a:lnTo>
                  <a:pt x="106622" y="257628"/>
                </a:lnTo>
                <a:lnTo>
                  <a:pt x="102323" y="2735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17324" y="4029028"/>
            <a:ext cx="85140" cy="69303"/>
          </a:xfrm>
          <a:custGeom>
            <a:avLst/>
            <a:gdLst/>
            <a:ahLst/>
            <a:cxnLst/>
            <a:rect l="l" t="t" r="r" b="b"/>
            <a:pathLst>
              <a:path w="85140" h="69303">
                <a:moveTo>
                  <a:pt x="85140" y="0"/>
                </a:moveTo>
                <a:lnTo>
                  <a:pt x="0" y="2984"/>
                </a:lnTo>
                <a:lnTo>
                  <a:pt x="53466" y="69303"/>
                </a:lnTo>
                <a:lnTo>
                  <a:pt x="85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024393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 on Change of Basis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Changing the basis doesn’t change the data, only its representation.</a:t>
            </a:r>
          </a:p>
          <a:p>
            <a:r>
              <a:rPr lang="en-US" sz="2000" dirty="0"/>
              <a:t>Changing the basis is actually projecting the data vectors onto the new basis vectors.</a:t>
            </a:r>
          </a:p>
          <a:p>
            <a:r>
              <a:rPr lang="en-US" sz="2000" dirty="0"/>
              <a:t>Geometrically, </a:t>
            </a:r>
            <a:r>
              <a:rPr lang="en-US" sz="2000" b="1" dirty="0"/>
              <a:t>P</a:t>
            </a:r>
            <a:r>
              <a:rPr lang="en-US" sz="2000" dirty="0"/>
              <a:t> is a rotation and a stretch of </a:t>
            </a:r>
            <a:r>
              <a:rPr lang="en-US" sz="2000" b="1" dirty="0"/>
              <a:t>X</a:t>
            </a:r>
          </a:p>
          <a:p>
            <a:pPr lvl="1"/>
            <a:r>
              <a:rPr lang="en-US" sz="2000" dirty="0"/>
              <a:t>If </a:t>
            </a:r>
            <a:r>
              <a:rPr lang="en-US" sz="2000" b="1" dirty="0"/>
              <a:t>P</a:t>
            </a:r>
            <a:r>
              <a:rPr lang="en-US" sz="2000" dirty="0"/>
              <a:t> basis is orthonormal (usually each vector length = 1) then the transformation </a:t>
            </a:r>
            <a:r>
              <a:rPr lang="en-US" sz="2000" b="1" dirty="0"/>
              <a:t>P</a:t>
            </a:r>
            <a:r>
              <a:rPr lang="en-US" sz="2000" dirty="0"/>
              <a:t> is only a rotation.</a:t>
            </a:r>
          </a:p>
        </p:txBody>
      </p:sp>
    </p:spTree>
    <p:extLst>
      <p:ext uri="{BB962C8B-B14F-4D97-AF65-F5344CB8AC3E}">
        <p14:creationId xmlns:p14="http://schemas.microsoft.com/office/powerpoint/2010/main" val="3046103942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Remaining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47812"/>
            <a:ext cx="8496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88652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Your Memory: Covariance Matrix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456" y="3887439"/>
            <a:ext cx="8271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</a:t>
            </a:r>
            <a:r>
              <a:rPr lang="en-US" sz="2800" b="1" dirty="0"/>
              <a:t>X = [x</a:t>
            </a:r>
            <a:r>
              <a:rPr lang="en-US" sz="2800" b="1" baseline="-25000" dirty="0"/>
              <a:t>1</a:t>
            </a:r>
            <a:r>
              <a:rPr lang="en-US" sz="2800" b="1" dirty="0"/>
              <a:t>,x</a:t>
            </a:r>
            <a:r>
              <a:rPr lang="en-US" sz="2800" b="1" baseline="-25000" dirty="0"/>
              <a:t>2</a:t>
            </a:r>
            <a:r>
              <a:rPr lang="en-US" sz="2800" b="1" dirty="0"/>
              <a:t>,</a:t>
            </a:r>
            <a:r>
              <a:rPr lang="mr-IN" sz="2800" b="1" dirty="0"/>
              <a:t>…</a:t>
            </a:r>
            <a:r>
              <a:rPr lang="en-US" sz="2800" b="1" dirty="0"/>
              <a:t>,</a:t>
            </a:r>
            <a:r>
              <a:rPr lang="en-US" sz="2800" b="1" dirty="0" err="1"/>
              <a:t>x</a:t>
            </a:r>
            <a:r>
              <a:rPr lang="en-US" sz="2800" b="1" baseline="-25000" dirty="0" err="1"/>
              <a:t>m</a:t>
            </a:r>
            <a:r>
              <a:rPr lang="en-US" sz="2800" b="1" dirty="0"/>
              <a:t>]</a:t>
            </a:r>
            <a:r>
              <a:rPr lang="en-US" sz="2800" dirty="0"/>
              <a:t>,</a:t>
            </a:r>
            <a:r>
              <a:rPr lang="en-US" sz="2800" b="1" dirty="0"/>
              <a:t> X</a:t>
            </a:r>
            <a:r>
              <a:rPr lang="en-US" sz="2800" b="1" baseline="30000" dirty="0"/>
              <a:t>T</a:t>
            </a:r>
            <a:r>
              <a:rPr lang="en-US" sz="2800" baseline="30000" dirty="0"/>
              <a:t> </a:t>
            </a:r>
            <a:r>
              <a:rPr lang="en-US" sz="2800" dirty="0"/>
              <a:t>is the transpose of </a:t>
            </a:r>
            <a:r>
              <a:rPr lang="en-US" sz="2800" b="1" dirty="0"/>
              <a:t>X</a:t>
            </a:r>
            <a:endParaRPr lang="en-US" sz="2800" b="1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43456" y="1685434"/>
            <a:ext cx="814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According to the covariance calculation formula</a:t>
            </a:r>
            <a:r>
              <a:rPr lang="zh-CN" altLang="en-US" sz="2800" dirty="0"/>
              <a:t>：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0F409-ADA4-2785-FAC9-080393F67FDC}"/>
                  </a:ext>
                </a:extLst>
              </p:cNvPr>
              <p:cNvSpPr txBox="1"/>
              <p:nvPr/>
            </p:nvSpPr>
            <p:spPr>
              <a:xfrm>
                <a:off x="2286000" y="2636610"/>
                <a:ext cx="5022304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0F409-ADA4-2785-FAC9-080393F6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636610"/>
                <a:ext cx="5022304" cy="901722"/>
              </a:xfrm>
              <a:prstGeom prst="rect">
                <a:avLst/>
              </a:prstGeom>
              <a:blipFill>
                <a:blip r:embed="rId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693313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34425"/>
            <a:ext cx="8763000" cy="609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Diagonalize the Covariance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800"/>
            <a:ext cx="9144000" cy="2685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49A94-95D8-C0E6-7F1F-6DCEBB2C5193}"/>
              </a:ext>
            </a:extLst>
          </p:cNvPr>
          <p:cNvSpPr txBox="1"/>
          <p:nvPr/>
        </p:nvSpPr>
        <p:spPr>
          <a:xfrm>
            <a:off x="3563888" y="404664"/>
            <a:ext cx="4591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  <a:ea typeface="ＭＳ Ｐゴシック" charset="0"/>
              </a:rPr>
              <a:t>S</a:t>
            </a:r>
            <a:r>
              <a:rPr lang="en-US" sz="3600" b="1" baseline="-25000" dirty="0">
                <a:solidFill>
                  <a:schemeClr val="tx2"/>
                </a:solidFill>
                <a:latin typeface="+mj-lt"/>
                <a:ea typeface="ＭＳ Ｐゴシック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08240240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81600"/>
          </a:xfrm>
        </p:spPr>
        <p:txBody>
          <a:bodyPr/>
          <a:lstStyle/>
          <a:p>
            <a:r>
              <a:rPr lang="en-GB" dirty="0"/>
              <a:t>Find some orthogonal matrix P where Y = PX such that the covariance matrix of Y (S</a:t>
            </a:r>
            <a:r>
              <a:rPr lang="en-GB" sz="2400" baseline="-25000" dirty="0"/>
              <a:t>Y</a:t>
            </a:r>
            <a:r>
              <a:rPr lang="en-GB" dirty="0"/>
              <a:t>) is diagonalized.</a:t>
            </a:r>
          </a:p>
          <a:p>
            <a:pPr marL="400050" lvl="1" indent="0">
              <a:buNone/>
            </a:pPr>
            <a:endParaRPr lang="en-GB" dirty="0"/>
          </a:p>
          <a:p>
            <a:pPr marL="400050" lvl="1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83214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-152400"/>
            <a:ext cx="7150100" cy="1143000"/>
          </a:xfrm>
        </p:spPr>
        <p:txBody>
          <a:bodyPr/>
          <a:lstStyle/>
          <a:p>
            <a:pPr eaLnBrk="1" hangingPunct="1"/>
            <a:r>
              <a:rPr lang="en-GB" dirty="0"/>
              <a:t>Use the Total Error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1043608" y="1340768"/>
            <a:ext cx="7185992" cy="1238250"/>
          </a:xfrm>
        </p:spPr>
        <p:txBody>
          <a:bodyPr/>
          <a:lstStyle/>
          <a:p>
            <a:pPr eaLnBrk="1" hangingPunct="1"/>
            <a:r>
              <a:rPr lang="en-GB" sz="2400" dirty="0"/>
              <a:t>We could just take the error between the mean and the data and add them.</a:t>
            </a:r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3495675" y="5919788"/>
          <a:ext cx="21574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9000" imgH="279400" progId="Equation.3">
                  <p:embed/>
                </p:oleObj>
              </mc:Choice>
              <mc:Fallback>
                <p:oleObj name="Equation" r:id="rId2" imgW="889000" imgH="279400" progId="Equation.3">
                  <p:embed/>
                  <p:pic>
                    <p:nvPicPr>
                      <p:cNvPr id="1290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5919788"/>
                        <a:ext cx="2157413" cy="673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79605" dir="2700000" algn="ctr" rotWithShape="0">
                          <a:schemeClr val="tx1">
                            <a:alpha val="74997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31640" y="2348880"/>
          <a:ext cx="5678760" cy="32044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613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Lecturer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Deviation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04577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Solving PCA: Eigenvectors of Covariance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162"/>
            <a:ext cx="9144000" cy="50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80547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" y="481584"/>
            <a:ext cx="9144000" cy="5894832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D7B1A-7D43-76E0-D9E2-D8E6623E76DA}"/>
              </a:ext>
            </a:extLst>
          </p:cNvPr>
          <p:cNvSpPr/>
          <p:nvPr/>
        </p:nvSpPr>
        <p:spPr bwMode="auto">
          <a:xfrm>
            <a:off x="2699792" y="1412776"/>
            <a:ext cx="1008112" cy="50405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9872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Basis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09700"/>
            <a:ext cx="82677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5013176"/>
            <a:ext cx="7488832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0127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40352" y="2240141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</a:t>
            </a:r>
          </a:p>
          <a:p>
            <a:r>
              <a:rPr lang="en-US" dirty="0"/>
              <a:t>m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9FBF-D49A-EAC0-6E37-10962E53ED28}"/>
              </a:ext>
            </a:extLst>
          </p:cNvPr>
          <p:cNvSpPr txBox="1"/>
          <p:nvPr/>
        </p:nvSpPr>
        <p:spPr>
          <a:xfrm>
            <a:off x="827584" y="17008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      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42B7B-A10B-32CD-10F0-FA32708C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24119"/>
            <a:ext cx="6311900" cy="443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930FD-2519-4A6F-50FC-A610E2C07562}"/>
              </a:ext>
            </a:extLst>
          </p:cNvPr>
          <p:cNvSpPr txBox="1"/>
          <p:nvPr/>
        </p:nvSpPr>
        <p:spPr>
          <a:xfrm>
            <a:off x="5580112" y="17008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x’</a:t>
            </a:r>
            <a:r>
              <a:rPr lang="en-US" b="1" baseline="-25000" dirty="0"/>
              <a:t>1</a:t>
            </a:r>
            <a:r>
              <a:rPr lang="en-US" dirty="0"/>
              <a:t>         </a:t>
            </a:r>
            <a:r>
              <a:rPr lang="en-US" b="1" dirty="0"/>
              <a:t>x’</a:t>
            </a:r>
            <a:r>
              <a:rPr lang="en-US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182709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820891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31521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32"/>
            <a:ext cx="9144000" cy="49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49031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318"/>
            <a:ext cx="9144000" cy="51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43509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33500"/>
            <a:ext cx="8267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31867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3388"/>
            <a:ext cx="8216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7000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STEP 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170012"/>
            <a:ext cx="8191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698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 of Squared Errors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1214415" y="1417638"/>
            <a:ext cx="7472386" cy="4440254"/>
          </a:xfrm>
        </p:spPr>
        <p:txBody>
          <a:bodyPr>
            <a:normAutofit/>
          </a:bodyPr>
          <a:lstStyle/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/>
              <a:t>We square each error (deviation).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/>
              <a:t>If we add these squared deviations we get the </a:t>
            </a:r>
            <a:r>
              <a:rPr lang="en-GB" sz="2800" dirty="0">
                <a:solidFill>
                  <a:srgbClr val="333399"/>
                </a:solidFill>
              </a:rPr>
              <a:t>sum of squared errors (</a:t>
            </a:r>
            <a:r>
              <a:rPr lang="en-GB" sz="2800" i="1" dirty="0">
                <a:solidFill>
                  <a:srgbClr val="333399"/>
                </a:solidFill>
              </a:rPr>
              <a:t>SS</a:t>
            </a:r>
            <a:r>
              <a:rPr lang="en-GB" sz="2800" dirty="0">
                <a:solidFill>
                  <a:srgbClr val="333399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524486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New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301452"/>
            <a:ext cx="6908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2101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New Data Visualized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119336"/>
            <a:ext cx="5524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2009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631188"/>
            <a:ext cx="3765550" cy="4192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32384" indent="-342900">
              <a:lnSpc>
                <a:spcPts val="259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 p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iple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ompon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Cs</a:t>
            </a:r>
            <a:r>
              <a:rPr sz="2400" spc="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550"/>
              </a:lnSpc>
              <a:spcBef>
                <a:spcPts val="28"/>
              </a:spcBef>
              <a:buFont typeface="Arial"/>
              <a:buChar char="•"/>
            </a:pPr>
            <a:endParaRPr sz="550" dirty="0"/>
          </a:p>
          <a:p>
            <a:pPr marL="355600" marR="257175" indent="-342900" algn="just">
              <a:lnSpc>
                <a:spcPts val="259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ipal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ompon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Cs</a:t>
            </a:r>
            <a:r>
              <a:rPr sz="2400" spc="0" dirty="0">
                <a:latin typeface="Calibri"/>
                <a:cs typeface="Calibri"/>
              </a:rPr>
              <a:t>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st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the o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spc="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 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din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0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es</a:t>
            </a:r>
            <a:r>
              <a:rPr sz="2400" spc="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550"/>
              </a:lnSpc>
              <a:spcBef>
                <a:spcPts val="27"/>
              </a:spcBef>
              <a:buFont typeface="Arial"/>
              <a:buChar char="•"/>
            </a:pPr>
            <a:endParaRPr sz="550" dirty="0"/>
          </a:p>
          <a:p>
            <a:pPr marL="355600" marR="398145" indent="-342900">
              <a:lnSpc>
                <a:spcPts val="259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Fi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ec</a:t>
            </a:r>
            <a:r>
              <a:rPr sz="2400" spc="0" dirty="0">
                <a:latin typeface="Calibri"/>
                <a:cs typeface="Calibri"/>
              </a:rPr>
              <a:t>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 </a:t>
            </a:r>
            <a:r>
              <a:rPr lang="en-US" sz="2400" spc="0" dirty="0">
                <a:latin typeface="Calibri"/>
                <a:cs typeface="Calibri"/>
              </a:rPr>
              <a:t>maximum variance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550"/>
              </a:lnSpc>
              <a:spcBef>
                <a:spcPts val="28"/>
              </a:spcBef>
              <a:buFont typeface="Arial"/>
              <a:buChar char="•"/>
            </a:pPr>
            <a:endParaRPr sz="550" dirty="0"/>
          </a:p>
          <a:p>
            <a:pPr marL="355600" marR="12700" indent="-342900">
              <a:lnSpc>
                <a:spcPts val="259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Su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0" dirty="0">
                <a:latin typeface="Calibri"/>
                <a:cs typeface="Calibri"/>
              </a:rPr>
              <a:t>qu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 o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tho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0" dirty="0">
                <a:latin typeface="Calibri"/>
                <a:cs typeface="Calibri"/>
              </a:rPr>
              <a:t>onal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1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and d</a:t>
            </a:r>
            <a:r>
              <a:rPr sz="2400" spc="-5" dirty="0">
                <a:latin typeface="Calibri"/>
                <a:cs typeface="Calibri"/>
              </a:rPr>
              <a:t>escr</a:t>
            </a:r>
            <a:r>
              <a:rPr sz="2400" spc="0" dirty="0">
                <a:latin typeface="Calibri"/>
                <a:cs typeface="Calibri"/>
              </a:rPr>
              <a:t>ibe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lang="en-US" sz="2400" spc="0" dirty="0">
                <a:latin typeface="Calibri"/>
                <a:cs typeface="Calibri"/>
              </a:rPr>
              <a:t>the remaining maximum residual variance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703887" y="6489128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896225" y="6489128"/>
            <a:ext cx="19494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152400" y="304800"/>
            <a:ext cx="87630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9pPr>
          </a:lstStyle>
          <a:p>
            <a:r>
              <a:rPr lang="en-US" dirty="0"/>
              <a:t>PCA Recap</a:t>
            </a:r>
          </a:p>
        </p:txBody>
      </p:sp>
      <p:sp>
        <p:nvSpPr>
          <p:cNvPr id="120" name="object 4"/>
          <p:cNvSpPr/>
          <p:nvPr/>
        </p:nvSpPr>
        <p:spPr>
          <a:xfrm>
            <a:off x="5047378" y="2790119"/>
            <a:ext cx="2548978" cy="3110052"/>
          </a:xfrm>
          <a:custGeom>
            <a:avLst/>
            <a:gdLst/>
            <a:ahLst/>
            <a:cxnLst/>
            <a:rect l="l" t="t" r="r" b="b"/>
            <a:pathLst>
              <a:path w="2548978" h="3110052">
                <a:moveTo>
                  <a:pt x="0" y="3110052"/>
                </a:moveTo>
                <a:lnTo>
                  <a:pt x="2548978" y="0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5"/>
          <p:cNvSpPr/>
          <p:nvPr/>
        </p:nvSpPr>
        <p:spPr>
          <a:xfrm>
            <a:off x="7558840" y="2741014"/>
            <a:ext cx="77774" cy="83083"/>
          </a:xfrm>
          <a:custGeom>
            <a:avLst/>
            <a:gdLst/>
            <a:ahLst/>
            <a:cxnLst/>
            <a:rect l="l" t="t" r="r" b="b"/>
            <a:pathLst>
              <a:path w="77774" h="83083">
                <a:moveTo>
                  <a:pt x="77774" y="0"/>
                </a:moveTo>
                <a:lnTo>
                  <a:pt x="0" y="34785"/>
                </a:lnTo>
                <a:lnTo>
                  <a:pt x="58940" y="83083"/>
                </a:lnTo>
                <a:lnTo>
                  <a:pt x="777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6"/>
          <p:cNvSpPr/>
          <p:nvPr/>
        </p:nvSpPr>
        <p:spPr>
          <a:xfrm>
            <a:off x="5007130" y="5866197"/>
            <a:ext cx="77762" cy="83083"/>
          </a:xfrm>
          <a:custGeom>
            <a:avLst/>
            <a:gdLst/>
            <a:ahLst/>
            <a:cxnLst/>
            <a:rect l="l" t="t" r="r" b="b"/>
            <a:pathLst>
              <a:path w="77762" h="83083">
                <a:moveTo>
                  <a:pt x="18834" y="0"/>
                </a:moveTo>
                <a:lnTo>
                  <a:pt x="0" y="83083"/>
                </a:lnTo>
                <a:lnTo>
                  <a:pt x="77762" y="48310"/>
                </a:lnTo>
                <a:lnTo>
                  <a:pt x="188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7"/>
          <p:cNvSpPr/>
          <p:nvPr/>
        </p:nvSpPr>
        <p:spPr>
          <a:xfrm>
            <a:off x="4569882" y="2820648"/>
            <a:ext cx="3445230" cy="2806115"/>
          </a:xfrm>
          <a:custGeom>
            <a:avLst/>
            <a:gdLst/>
            <a:ahLst/>
            <a:cxnLst/>
            <a:rect l="l" t="t" r="r" b="b"/>
            <a:pathLst>
              <a:path w="3445230" h="2806115">
                <a:moveTo>
                  <a:pt x="0" y="0"/>
                </a:moveTo>
                <a:lnTo>
                  <a:pt x="3445230" y="2806115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8"/>
          <p:cNvSpPr/>
          <p:nvPr/>
        </p:nvSpPr>
        <p:spPr>
          <a:xfrm>
            <a:off x="7981215" y="5589197"/>
            <a:ext cx="83134" cy="77660"/>
          </a:xfrm>
          <a:custGeom>
            <a:avLst/>
            <a:gdLst/>
            <a:ahLst/>
            <a:cxnLst/>
            <a:rect l="l" t="t" r="r" b="b"/>
            <a:pathLst>
              <a:path w="83134" h="77660">
                <a:moveTo>
                  <a:pt x="48120" y="0"/>
                </a:moveTo>
                <a:lnTo>
                  <a:pt x="0" y="59080"/>
                </a:lnTo>
                <a:lnTo>
                  <a:pt x="83134" y="77660"/>
                </a:lnTo>
                <a:lnTo>
                  <a:pt x="481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9"/>
          <p:cNvSpPr/>
          <p:nvPr/>
        </p:nvSpPr>
        <p:spPr>
          <a:xfrm>
            <a:off x="4520645" y="2780548"/>
            <a:ext cx="83146" cy="77660"/>
          </a:xfrm>
          <a:custGeom>
            <a:avLst/>
            <a:gdLst/>
            <a:ahLst/>
            <a:cxnLst/>
            <a:rect l="l" t="t" r="r" b="b"/>
            <a:pathLst>
              <a:path w="83146" h="77660">
                <a:moveTo>
                  <a:pt x="0" y="0"/>
                </a:moveTo>
                <a:lnTo>
                  <a:pt x="35026" y="77660"/>
                </a:lnTo>
                <a:lnTo>
                  <a:pt x="83146" y="1858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0"/>
          <p:cNvSpPr/>
          <p:nvPr/>
        </p:nvSpPr>
        <p:spPr>
          <a:xfrm>
            <a:off x="6369494" y="2948655"/>
            <a:ext cx="0" cy="2540000"/>
          </a:xfrm>
          <a:custGeom>
            <a:avLst/>
            <a:gdLst/>
            <a:ahLst/>
            <a:cxnLst/>
            <a:rect l="l" t="t" r="r" b="b"/>
            <a:pathLst>
              <a:path h="2540000">
                <a:moveTo>
                  <a:pt x="0" y="25400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1"/>
          <p:cNvSpPr/>
          <p:nvPr/>
        </p:nvSpPr>
        <p:spPr>
          <a:xfrm>
            <a:off x="6331399" y="288515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2"/>
          <p:cNvSpPr/>
          <p:nvPr/>
        </p:nvSpPr>
        <p:spPr>
          <a:xfrm>
            <a:off x="6331397" y="547595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"/>
          <p:cNvSpPr/>
          <p:nvPr/>
        </p:nvSpPr>
        <p:spPr>
          <a:xfrm>
            <a:off x="3689794" y="4256756"/>
            <a:ext cx="5283200" cy="0"/>
          </a:xfrm>
          <a:custGeom>
            <a:avLst/>
            <a:gdLst/>
            <a:ahLst/>
            <a:cxnLst/>
            <a:rect l="l" t="t" r="r" b="b"/>
            <a:pathLst>
              <a:path w="5283200">
                <a:moveTo>
                  <a:pt x="0" y="0"/>
                </a:moveTo>
                <a:lnTo>
                  <a:pt x="52832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4"/>
          <p:cNvSpPr/>
          <p:nvPr/>
        </p:nvSpPr>
        <p:spPr>
          <a:xfrm>
            <a:off x="8960296" y="42186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5"/>
          <p:cNvSpPr/>
          <p:nvPr/>
        </p:nvSpPr>
        <p:spPr>
          <a:xfrm>
            <a:off x="3626296" y="421865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6"/>
          <p:cNvSpPr txBox="1"/>
          <p:nvPr/>
        </p:nvSpPr>
        <p:spPr>
          <a:xfrm>
            <a:off x="8810434" y="4287997"/>
            <a:ext cx="221615" cy="335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36" name="object 17"/>
          <p:cNvSpPr txBox="1"/>
          <p:nvPr/>
        </p:nvSpPr>
        <p:spPr>
          <a:xfrm>
            <a:off x="6067234" y="2763997"/>
            <a:ext cx="221615" cy="335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37" name="object 18"/>
          <p:cNvSpPr/>
          <p:nvPr/>
        </p:nvSpPr>
        <p:spPr>
          <a:xfrm>
            <a:off x="5302694" y="34949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9"/>
          <p:cNvSpPr/>
          <p:nvPr/>
        </p:nvSpPr>
        <p:spPr>
          <a:xfrm>
            <a:off x="5302694" y="34949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20"/>
          <p:cNvSpPr/>
          <p:nvPr/>
        </p:nvSpPr>
        <p:spPr>
          <a:xfrm>
            <a:off x="5607494" y="37997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21"/>
          <p:cNvSpPr/>
          <p:nvPr/>
        </p:nvSpPr>
        <p:spPr>
          <a:xfrm>
            <a:off x="5607494" y="37997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22"/>
          <p:cNvSpPr/>
          <p:nvPr/>
        </p:nvSpPr>
        <p:spPr>
          <a:xfrm>
            <a:off x="5836094" y="41045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23"/>
          <p:cNvSpPr/>
          <p:nvPr/>
        </p:nvSpPr>
        <p:spPr>
          <a:xfrm>
            <a:off x="5836094" y="41045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24"/>
          <p:cNvSpPr/>
          <p:nvPr/>
        </p:nvSpPr>
        <p:spPr>
          <a:xfrm>
            <a:off x="5759894" y="43331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25"/>
          <p:cNvSpPr/>
          <p:nvPr/>
        </p:nvSpPr>
        <p:spPr>
          <a:xfrm>
            <a:off x="5759894" y="4333120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26"/>
          <p:cNvSpPr/>
          <p:nvPr/>
        </p:nvSpPr>
        <p:spPr>
          <a:xfrm>
            <a:off x="5912294" y="37235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27"/>
          <p:cNvSpPr/>
          <p:nvPr/>
        </p:nvSpPr>
        <p:spPr>
          <a:xfrm>
            <a:off x="5912294" y="37235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28"/>
          <p:cNvSpPr/>
          <p:nvPr/>
        </p:nvSpPr>
        <p:spPr>
          <a:xfrm>
            <a:off x="6064694" y="36473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29"/>
          <p:cNvSpPr/>
          <p:nvPr/>
        </p:nvSpPr>
        <p:spPr>
          <a:xfrm>
            <a:off x="6064694" y="36473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30"/>
          <p:cNvSpPr/>
          <p:nvPr/>
        </p:nvSpPr>
        <p:spPr>
          <a:xfrm>
            <a:off x="6217094" y="37997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31"/>
          <p:cNvSpPr/>
          <p:nvPr/>
        </p:nvSpPr>
        <p:spPr>
          <a:xfrm>
            <a:off x="6217094" y="37997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32"/>
          <p:cNvSpPr/>
          <p:nvPr/>
        </p:nvSpPr>
        <p:spPr>
          <a:xfrm>
            <a:off x="6293294" y="41807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33"/>
          <p:cNvSpPr/>
          <p:nvPr/>
        </p:nvSpPr>
        <p:spPr>
          <a:xfrm>
            <a:off x="6293294" y="41807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34"/>
          <p:cNvSpPr/>
          <p:nvPr/>
        </p:nvSpPr>
        <p:spPr>
          <a:xfrm>
            <a:off x="6140894" y="44855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35"/>
          <p:cNvSpPr/>
          <p:nvPr/>
        </p:nvSpPr>
        <p:spPr>
          <a:xfrm>
            <a:off x="6140894" y="44855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36"/>
          <p:cNvSpPr/>
          <p:nvPr/>
        </p:nvSpPr>
        <p:spPr>
          <a:xfrm>
            <a:off x="6598094" y="44855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37"/>
          <p:cNvSpPr/>
          <p:nvPr/>
        </p:nvSpPr>
        <p:spPr>
          <a:xfrm>
            <a:off x="6598094" y="4485519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38"/>
          <p:cNvSpPr/>
          <p:nvPr/>
        </p:nvSpPr>
        <p:spPr>
          <a:xfrm>
            <a:off x="6445694" y="47141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39"/>
          <p:cNvSpPr/>
          <p:nvPr/>
        </p:nvSpPr>
        <p:spPr>
          <a:xfrm>
            <a:off x="6445694" y="47141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40"/>
          <p:cNvSpPr/>
          <p:nvPr/>
        </p:nvSpPr>
        <p:spPr>
          <a:xfrm>
            <a:off x="6293294" y="46379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41"/>
          <p:cNvSpPr/>
          <p:nvPr/>
        </p:nvSpPr>
        <p:spPr>
          <a:xfrm>
            <a:off x="6293294" y="46379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42"/>
          <p:cNvSpPr/>
          <p:nvPr/>
        </p:nvSpPr>
        <p:spPr>
          <a:xfrm>
            <a:off x="6445694" y="47903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43"/>
          <p:cNvSpPr/>
          <p:nvPr/>
        </p:nvSpPr>
        <p:spPr>
          <a:xfrm>
            <a:off x="6445694" y="47903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44"/>
          <p:cNvSpPr/>
          <p:nvPr/>
        </p:nvSpPr>
        <p:spPr>
          <a:xfrm>
            <a:off x="6750494" y="43331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45"/>
          <p:cNvSpPr/>
          <p:nvPr/>
        </p:nvSpPr>
        <p:spPr>
          <a:xfrm>
            <a:off x="6750494" y="43331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46"/>
          <p:cNvSpPr/>
          <p:nvPr/>
        </p:nvSpPr>
        <p:spPr>
          <a:xfrm>
            <a:off x="6902894" y="44855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47"/>
          <p:cNvSpPr/>
          <p:nvPr/>
        </p:nvSpPr>
        <p:spPr>
          <a:xfrm>
            <a:off x="6902894" y="44855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48"/>
          <p:cNvSpPr/>
          <p:nvPr/>
        </p:nvSpPr>
        <p:spPr>
          <a:xfrm>
            <a:off x="6979094" y="47141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49"/>
          <p:cNvSpPr/>
          <p:nvPr/>
        </p:nvSpPr>
        <p:spPr>
          <a:xfrm>
            <a:off x="6979094" y="47141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50"/>
          <p:cNvSpPr/>
          <p:nvPr/>
        </p:nvSpPr>
        <p:spPr>
          <a:xfrm>
            <a:off x="6979094" y="49427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51"/>
          <p:cNvSpPr/>
          <p:nvPr/>
        </p:nvSpPr>
        <p:spPr>
          <a:xfrm>
            <a:off x="6979094" y="49427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52"/>
          <p:cNvSpPr/>
          <p:nvPr/>
        </p:nvSpPr>
        <p:spPr>
          <a:xfrm>
            <a:off x="5836094" y="34949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34531" y="0"/>
                </a:moveTo>
                <a:lnTo>
                  <a:pt x="20963" y="3896"/>
                </a:lnTo>
                <a:lnTo>
                  <a:pt x="10001" y="12202"/>
                </a:lnTo>
                <a:lnTo>
                  <a:pt x="2671" y="23890"/>
                </a:lnTo>
                <a:lnTo>
                  <a:pt x="0" y="37935"/>
                </a:lnTo>
                <a:lnTo>
                  <a:pt x="1340" y="47851"/>
                </a:lnTo>
                <a:lnTo>
                  <a:pt x="6850" y="59058"/>
                </a:lnTo>
                <a:lnTo>
                  <a:pt x="16381" y="67847"/>
                </a:lnTo>
                <a:lnTo>
                  <a:pt x="29676" y="73449"/>
                </a:lnTo>
                <a:lnTo>
                  <a:pt x="46477" y="75094"/>
                </a:lnTo>
                <a:lnTo>
                  <a:pt x="58277" y="69970"/>
                </a:lnTo>
                <a:lnTo>
                  <a:pt x="67623" y="60745"/>
                </a:lnTo>
                <a:lnTo>
                  <a:pt x="73696" y="47830"/>
                </a:lnTo>
                <a:lnTo>
                  <a:pt x="75677" y="31631"/>
                </a:lnTo>
                <a:lnTo>
                  <a:pt x="71074" y="19056"/>
                </a:lnTo>
                <a:lnTo>
                  <a:pt x="62253" y="8994"/>
                </a:lnTo>
                <a:lnTo>
                  <a:pt x="49857" y="2342"/>
                </a:lnTo>
                <a:lnTo>
                  <a:pt x="3453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53"/>
          <p:cNvSpPr/>
          <p:nvPr/>
        </p:nvSpPr>
        <p:spPr>
          <a:xfrm>
            <a:off x="5836094" y="3494918"/>
            <a:ext cx="75677" cy="75094"/>
          </a:xfrm>
          <a:custGeom>
            <a:avLst/>
            <a:gdLst/>
            <a:ahLst/>
            <a:cxnLst/>
            <a:rect l="l" t="t" r="r" b="b"/>
            <a:pathLst>
              <a:path w="75677" h="75094">
                <a:moveTo>
                  <a:pt x="0" y="37935"/>
                </a:moveTo>
                <a:lnTo>
                  <a:pt x="2671" y="23890"/>
                </a:lnTo>
                <a:lnTo>
                  <a:pt x="10001" y="12202"/>
                </a:lnTo>
                <a:lnTo>
                  <a:pt x="20963" y="3896"/>
                </a:lnTo>
                <a:lnTo>
                  <a:pt x="34531" y="0"/>
                </a:lnTo>
                <a:lnTo>
                  <a:pt x="49857" y="2342"/>
                </a:lnTo>
                <a:lnTo>
                  <a:pt x="62253" y="8994"/>
                </a:lnTo>
                <a:lnTo>
                  <a:pt x="71074" y="19056"/>
                </a:lnTo>
                <a:lnTo>
                  <a:pt x="75677" y="31631"/>
                </a:lnTo>
                <a:lnTo>
                  <a:pt x="73696" y="47830"/>
                </a:lnTo>
                <a:lnTo>
                  <a:pt x="67623" y="60745"/>
                </a:lnTo>
                <a:lnTo>
                  <a:pt x="58277" y="69970"/>
                </a:lnTo>
                <a:lnTo>
                  <a:pt x="46477" y="75094"/>
                </a:lnTo>
                <a:lnTo>
                  <a:pt x="29676" y="73449"/>
                </a:lnTo>
                <a:lnTo>
                  <a:pt x="16381" y="67847"/>
                </a:lnTo>
                <a:lnTo>
                  <a:pt x="6850" y="59058"/>
                </a:lnTo>
                <a:lnTo>
                  <a:pt x="1340" y="47851"/>
                </a:lnTo>
                <a:lnTo>
                  <a:pt x="0" y="3793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54"/>
          <p:cNvSpPr/>
          <p:nvPr/>
        </p:nvSpPr>
        <p:spPr>
          <a:xfrm>
            <a:off x="6772755" y="3937165"/>
            <a:ext cx="112802" cy="273532"/>
          </a:xfrm>
          <a:custGeom>
            <a:avLst/>
            <a:gdLst/>
            <a:ahLst/>
            <a:cxnLst/>
            <a:rect l="l" t="t" r="r" b="b"/>
            <a:pathLst>
              <a:path w="112802" h="273532">
                <a:moveTo>
                  <a:pt x="0" y="0"/>
                </a:moveTo>
                <a:lnTo>
                  <a:pt x="37343" y="28916"/>
                </a:lnTo>
                <a:lnTo>
                  <a:pt x="67936" y="64003"/>
                </a:lnTo>
                <a:lnTo>
                  <a:pt x="91127" y="104042"/>
                </a:lnTo>
                <a:lnTo>
                  <a:pt x="106266" y="147814"/>
                </a:lnTo>
                <a:lnTo>
                  <a:pt x="112703" y="194102"/>
                </a:lnTo>
                <a:lnTo>
                  <a:pt x="112802" y="209880"/>
                </a:lnTo>
                <a:lnTo>
                  <a:pt x="111838" y="225757"/>
                </a:lnTo>
                <a:lnTo>
                  <a:pt x="109786" y="241688"/>
                </a:lnTo>
                <a:lnTo>
                  <a:pt x="106622" y="257628"/>
                </a:lnTo>
                <a:lnTo>
                  <a:pt x="102323" y="2735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55"/>
          <p:cNvSpPr/>
          <p:nvPr/>
        </p:nvSpPr>
        <p:spPr>
          <a:xfrm>
            <a:off x="6714818" y="3907704"/>
            <a:ext cx="85140" cy="69303"/>
          </a:xfrm>
          <a:custGeom>
            <a:avLst/>
            <a:gdLst/>
            <a:ahLst/>
            <a:cxnLst/>
            <a:rect l="l" t="t" r="r" b="b"/>
            <a:pathLst>
              <a:path w="85140" h="69303">
                <a:moveTo>
                  <a:pt x="85140" y="0"/>
                </a:moveTo>
                <a:lnTo>
                  <a:pt x="0" y="2984"/>
                </a:lnTo>
                <a:lnTo>
                  <a:pt x="53466" y="69303"/>
                </a:lnTo>
                <a:lnTo>
                  <a:pt x="85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881899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a mathematical tool from matrix algebra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is a method of extracting relevant information from confusing dataset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provides a roadmap for how to reduce a complex dataset to a lower dimension</a:t>
            </a:r>
          </a:p>
        </p:txBody>
      </p:sp>
    </p:spTree>
    <p:extLst>
      <p:ext uri="{BB962C8B-B14F-4D97-AF65-F5344CB8AC3E}">
        <p14:creationId xmlns:p14="http://schemas.microsoft.com/office/powerpoint/2010/main" val="4089325175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</a:t>
            </a:r>
            <a:r>
              <a:rPr lang="en-GB" b="1" dirty="0"/>
              <a:t>R </a:t>
            </a:r>
            <a:r>
              <a:rPr lang="en-GB" dirty="0"/>
              <a:t>anxiety questionnaire (RAQ)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268760"/>
            <a:ext cx="4991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1524000" y="5257800"/>
          <a:ext cx="45862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53800" progId="Equation.3">
                  <p:embed/>
                </p:oleObj>
              </mc:Choice>
              <mc:Fallback>
                <p:oleObj name="Equation" r:id="rId3" imgW="1523880" imgH="253800" progId="Equation.3">
                  <p:embed/>
                  <p:pic>
                    <p:nvPicPr>
                      <p:cNvPr id="132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57800"/>
                        <a:ext cx="4586288" cy="749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43684" dir="2700000" algn="ctr" rotWithShape="0">
                          <a:schemeClr val="tx1">
                            <a:alpha val="74997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1600" y="1447800"/>
          <a:ext cx="6343724" cy="33020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8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68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Squared Deviation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8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3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0"/>
            <a:ext cx="7772400" cy="1143000"/>
          </a:xfrm>
        </p:spPr>
        <p:txBody>
          <a:bodyPr/>
          <a:lstStyle/>
          <a:p>
            <a:r>
              <a:rPr lang="en-GB"/>
              <a:t>Variance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04938"/>
            <a:ext cx="7137400" cy="3395662"/>
          </a:xfrm>
        </p:spPr>
        <p:txBody>
          <a:bodyPr/>
          <a:lstStyle/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/>
              <a:t>We calculate the average variability by dividing by the number of scores (</a:t>
            </a:r>
            <a:r>
              <a:rPr lang="en-GB" sz="2800" i="1" dirty="0"/>
              <a:t>n</a:t>
            </a:r>
            <a:r>
              <a:rPr lang="en-GB" sz="2800" dirty="0"/>
              <a:t>).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/>
              <a:t>This value is called the </a:t>
            </a:r>
            <a:r>
              <a:rPr lang="en-GB" sz="2800" dirty="0">
                <a:solidFill>
                  <a:srgbClr val="333399"/>
                </a:solidFill>
              </a:rPr>
              <a:t>variance</a:t>
            </a:r>
            <a:r>
              <a:rPr lang="en-GB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2800" dirty="0"/>
              <a:t>(</a:t>
            </a:r>
            <a:r>
              <a:rPr lang="en-GB" sz="2800" i="1" dirty="0"/>
              <a:t>s</a:t>
            </a:r>
            <a:r>
              <a:rPr lang="en-GB" sz="2800" baseline="30000" dirty="0"/>
              <a:t>2</a:t>
            </a:r>
            <a:r>
              <a:rPr lang="en-GB" sz="2800" dirty="0"/>
              <a:t>).</a:t>
            </a:r>
            <a:endParaRPr lang="en-GB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21200" y="3333750"/>
          <a:ext cx="101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355" imgH="190592" progId="Equation.3">
                  <p:embed/>
                </p:oleObj>
              </mc:Choice>
              <mc:Fallback>
                <p:oleObj name="Equation" r:id="rId3" imgW="101355" imgH="190592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333750"/>
                        <a:ext cx="1016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3500430"/>
            <a:ext cx="6416191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9249331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0"/>
            <a:ext cx="7772400" cy="1143000"/>
          </a:xfrm>
        </p:spPr>
        <p:txBody>
          <a:bodyPr/>
          <a:lstStyle/>
          <a:p>
            <a:r>
              <a:rPr lang="en-GB"/>
              <a:t>Standard Deviation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684338"/>
            <a:ext cx="7194550" cy="3116262"/>
          </a:xfrm>
        </p:spPr>
        <p:txBody>
          <a:bodyPr/>
          <a:lstStyle/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dirty="0"/>
              <a:t>So we take the square root value.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dirty="0"/>
              <a:t>This is the </a:t>
            </a:r>
            <a:r>
              <a:rPr lang="en-GB" dirty="0">
                <a:solidFill>
                  <a:srgbClr val="333399"/>
                </a:solidFill>
              </a:rPr>
              <a:t>standard deviation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/>
              <a:t>(s).</a:t>
            </a:r>
            <a:r>
              <a:rPr lang="en-GB" sz="2800" dirty="0"/>
              <a:t> </a:t>
            </a: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1331640" y="3355975"/>
          <a:ext cx="6564313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9100" imgH="393700" progId="Equation.3">
                  <p:embed/>
                </p:oleObj>
              </mc:Choice>
              <mc:Fallback>
                <p:oleObj name="Equation" r:id="rId3" imgW="1689100" imgH="393700" progId="Equation.3">
                  <p:embed/>
                  <p:pic>
                    <p:nvPicPr>
                      <p:cNvPr id="136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alphaModFix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355975"/>
                        <a:ext cx="6564313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79605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60244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Important Things to Remember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86800" cy="5181600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F0000"/>
                </a:solidFill>
              </a:rPr>
              <a:t>sum of squares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, and </a:t>
            </a:r>
            <a:r>
              <a:rPr lang="en-GB" dirty="0">
                <a:solidFill>
                  <a:srgbClr val="FF0000"/>
                </a:solidFill>
              </a:rPr>
              <a:t>standard deviation </a:t>
            </a:r>
            <a:r>
              <a:rPr lang="en-GB" dirty="0"/>
              <a:t>represent the same concept: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The variability of the data</a:t>
            </a:r>
          </a:p>
          <a:p>
            <a:pPr lvl="1"/>
            <a:r>
              <a:rPr lang="en-GB" dirty="0"/>
              <a:t>The deviation of the data from the mean</a:t>
            </a:r>
          </a:p>
          <a:p>
            <a:pPr lvl="1"/>
            <a:r>
              <a:rPr lang="en-GB" dirty="0"/>
              <a:t>How well the mean represents the observed data</a:t>
            </a:r>
          </a:p>
          <a:p>
            <a:pPr lvl="1"/>
            <a:r>
              <a:rPr lang="en-GB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80500442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7758138" cy="1143000"/>
          </a:xfrm>
        </p:spPr>
        <p:txBody>
          <a:bodyPr/>
          <a:lstStyle/>
          <a:p>
            <a:r>
              <a:rPr lang="en-GB" dirty="0"/>
              <a:t>Same Mean, Different SD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16832"/>
            <a:ext cx="8215337" cy="349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618381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2" grpId="0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Berlin Sans FB Demi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6000</TotalTime>
  <Words>785</Words>
  <Application>Microsoft Macintosh PowerPoint</Application>
  <PresentationFormat>On-screen Show (4:3)</PresentationFormat>
  <Paragraphs>186</Paragraphs>
  <Slides>44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National2</vt:lpstr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Blends</vt:lpstr>
      <vt:lpstr>Equation</vt:lpstr>
      <vt:lpstr>  Principal Component Analysis</vt:lpstr>
      <vt:lpstr> Measuring data variability:  ‘Error’ = deviation</vt:lpstr>
      <vt:lpstr>Use the Total Error</vt:lpstr>
      <vt:lpstr>Sum of Squared Errors</vt:lpstr>
      <vt:lpstr>PowerPoint Presentation</vt:lpstr>
      <vt:lpstr>Variance</vt:lpstr>
      <vt:lpstr>Standard Deviation</vt:lpstr>
      <vt:lpstr>Important Things to Remember</vt:lpstr>
      <vt:lpstr>Same Mean, Different SD</vt:lpstr>
      <vt:lpstr>The SD and the Shape of a Distribution</vt:lpstr>
      <vt:lpstr>Variance and Covariance</vt:lpstr>
      <vt:lpstr>Covariance Matrix</vt:lpstr>
      <vt:lpstr>Covariance Matrix (cont’d)</vt:lpstr>
      <vt:lpstr>PCA</vt:lpstr>
      <vt:lpstr>Principal Component Analysis</vt:lpstr>
      <vt:lpstr>PowerPoint Presentation</vt:lpstr>
      <vt:lpstr>Example of a problem</vt:lpstr>
      <vt:lpstr>Put them in one matrix</vt:lpstr>
      <vt:lpstr>Which parameters can we ignore</vt:lpstr>
      <vt:lpstr>Which parameters to keep</vt:lpstr>
      <vt:lpstr>PowerPoint Presentation</vt:lpstr>
      <vt:lpstr>Change of Basis</vt:lpstr>
      <vt:lpstr>Change of Basis</vt:lpstr>
      <vt:lpstr>Geometrics</vt:lpstr>
      <vt:lpstr>Important Notes on Change of Basis</vt:lpstr>
      <vt:lpstr>Questions Remaining</vt:lpstr>
      <vt:lpstr>Refresh Your Memory: Covariance Matrix </vt:lpstr>
      <vt:lpstr>Diagonalize the Covariance Matrix</vt:lpstr>
      <vt:lpstr>Goals</vt:lpstr>
      <vt:lpstr>Solving PCA: Eigenvectors of Covariance Matrix</vt:lpstr>
      <vt:lpstr>PowerPoint Presentation</vt:lpstr>
      <vt:lpstr>Change of Basis</vt:lpstr>
      <vt:lpstr>PCA – STEP 1</vt:lpstr>
      <vt:lpstr>PCA – STEP 2</vt:lpstr>
      <vt:lpstr>PCA – STEP 3</vt:lpstr>
      <vt:lpstr>PCA – STEP 4</vt:lpstr>
      <vt:lpstr>PCA – STEP 5</vt:lpstr>
      <vt:lpstr>PCA – STEP 6</vt:lpstr>
      <vt:lpstr>PCA – STEP 7</vt:lpstr>
      <vt:lpstr>PCA – New Data</vt:lpstr>
      <vt:lpstr>PCA – New Data Visualized</vt:lpstr>
      <vt:lpstr>PowerPoint Presentation</vt:lpstr>
      <vt:lpstr>Principal Component Analysis</vt:lpstr>
      <vt:lpstr>The R anxiety questionnaire (RAQ)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 and Reliability</dc:title>
  <dc:creator>Dr. Andy Field</dc:creator>
  <cp:lastModifiedBy>Xi Niu</cp:lastModifiedBy>
  <cp:revision>347</cp:revision>
  <cp:lastPrinted>2015-10-01T18:30:37Z</cp:lastPrinted>
  <dcterms:created xsi:type="dcterms:W3CDTF">2009-05-21T11:49:21Z</dcterms:created>
  <dcterms:modified xsi:type="dcterms:W3CDTF">2024-01-23T15:58:08Z</dcterms:modified>
</cp:coreProperties>
</file>